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56" r:id="rId3"/>
    <p:sldId id="257" r:id="rId4"/>
    <p:sldId id="279" r:id="rId5"/>
    <p:sldId id="258" r:id="rId6"/>
    <p:sldId id="259" r:id="rId7"/>
    <p:sldId id="260" r:id="rId8"/>
    <p:sldId id="26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4" r:id="rId22"/>
    <p:sldId id="297" r:id="rId23"/>
    <p:sldId id="296" r:id="rId24"/>
    <p:sldId id="299" r:id="rId25"/>
    <p:sldId id="298" r:id="rId26"/>
    <p:sldId id="293" r:id="rId27"/>
    <p:sldId id="301" r:id="rId28"/>
    <p:sldId id="302" r:id="rId29"/>
    <p:sldId id="303" r:id="rId30"/>
    <p:sldId id="30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79" autoAdjust="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147147-7838-425A-AF39-F4BFE417A3E0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0929E1D-906A-4F35-902B-94E8F79E62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hr-HR"/>
              <a:t>Kliknite da biste uredili stil glavnog naslova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hr-HR"/>
              <a:t>Kliknite da biste uredili stil glavnog podnaslova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84142-16E0-4591-9781-DD778DC4B4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5E04-66A0-4F48-98B4-359EE123ED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6418-E81D-471E-9CF8-95964A7B24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E7C11-A5E5-418D-9373-93BA7BC924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BF5D-9815-4812-A8F5-EB052742E55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ECDC-34D4-4A99-B4A5-BD34E056AC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7C4D-6930-4E5E-A3E0-40C4EA414F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3D14-AC80-4965-B9CA-FAF4C40EB7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A5CA-07F0-415D-B823-1437313034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E56A-4621-4E9E-BD82-38190858A2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E6D6-5139-41CB-9E75-C8A6BF222E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glavnog naslova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glavnog teksta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559001-4B29-46D3-8C23-57C7ECC468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greatneck.k12.ny.us/gnps/EMB/estherwscience/images/ant.GIF&amp;imgrefurl=http://www.dobrevijesti.info/ivotinjski-svijet/994-udesni-svijet-mrava&amp;usg=__EZfKHFoNS-Tx8u0bSNA_cxcfLNA=&amp;h=480&amp;w=542&amp;sz=27&amp;hl=hr&amp;start=17&amp;um=1&amp;itbs=1&amp;tbnid=8eFDuCOkp3U3iM:&amp;tbnh=117&amp;tbnw=132&amp;prev=/images?q=mravi&amp;um=1&amp;hl=hr&amp;sa=G&amp;tbs=isch: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r/imgres?imgurl=http://idiotfootsteps.net/image/Bulldog.ant.jpg&amp;imgrefurl=http://idiotfootsteps.net/person.php?id=7&amp;usg=__Uw72QZ72r639-dPFb8VNR71gsaM=&amp;h=500&amp;w=395&amp;sz=78&amp;hl=hr&amp;start=8&amp;um=1&amp;itbs=1&amp;tbnid=LAGViMUrmcDkYM:&amp;tbnh=130&amp;tbnw=103&amp;prev=/images?q=mravi&amp;um=1&amp;hl=hr&amp;sa=G&amp;tbs=isch:1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r/imgres?imgurl=http://idiotfootsteps.net/image/Bulldog.ant.jpg&amp;imgrefurl=http://idiotfootsteps.net/person.php?id=7&amp;usg=__Uw72QZ72r639-dPFb8VNR71gsaM=&amp;h=500&amp;w=395&amp;sz=78&amp;hl=hr&amp;start=8&amp;um=1&amp;itbs=1&amp;tbnid=LAGViMUrmcDkYM:&amp;tbnh=130&amp;tbnw=103&amp;prev=/images?q=mravi&amp;um=1&amp;hl=hr&amp;sa=G&amp;tbs=isch: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imgres?imgurl=http://www.naturfoto-cz.de/photos/krasensky/ant-1928.jpg&amp;imgrefurl=http://www.naturfoto-cz.de/ant:camponotus-ligniperda-photo-6766.html&amp;usg=__foBtzVI3JY0aHyT97qPfB5wIIOw=&amp;h=450&amp;w=600&amp;sz=129&amp;hl=hr&amp;start=2&amp;um=1&amp;itbs=1&amp;tbnid=ygJI6S1qiPYmdM:&amp;tbnh=101&amp;tbnw=135&amp;prev=/images?q=mravi&amp;um=1&amp;hl=hr&amp;sa=G&amp;tbs=isch: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ZADRUŽNI KUKCI</a:t>
            </a:r>
            <a:endParaRPr lang="hr-HR" b="1" dirty="0"/>
          </a:p>
        </p:txBody>
      </p:sp>
      <p:pic>
        <p:nvPicPr>
          <p:cNvPr id="4" name="Rezervirano mjesto sadržaja 3" descr="mrav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3499589" cy="1944216"/>
          </a:xfrm>
        </p:spPr>
      </p:pic>
      <p:pic>
        <p:nvPicPr>
          <p:cNvPr id="5" name="Slika 4" descr="pcele3_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629203" cy="2016224"/>
          </a:xfrm>
          <a:prstGeom prst="rect">
            <a:avLst/>
          </a:prstGeom>
        </p:spPr>
      </p:pic>
      <p:pic>
        <p:nvPicPr>
          <p:cNvPr id="7" name="Slika 6" descr="termi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17032"/>
            <a:ext cx="2794113" cy="208823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3635896" y="6093296"/>
            <a:ext cx="273630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r-H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TRUB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Građa tijela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5616" y="1340768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3200" dirty="0"/>
              <a:t>Imaju duguljasto tijelo.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/>
              <a:t>Simetrija im je dvobočna.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/>
              <a:t>Usni organi prilagođeni za griženje.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/>
              <a:t>Mnogi nemaju oči zbog toga što žive pod zemljom.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2448272" cy="272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888432" cy="30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Termitnjak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1340768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400" dirty="0"/>
              <a:t>Izrađen je od zemlje, izgriženog drveta i izmeta pomiješanim s posebnim </a:t>
            </a:r>
            <a:r>
              <a:rPr lang="hr-HR" sz="2400" dirty="0" smtClean="0"/>
              <a:t>izlučevinama.</a:t>
            </a:r>
            <a:endParaRPr lang="hr-HR" sz="2400" dirty="0"/>
          </a:p>
          <a:p>
            <a:pPr marL="285750" indent="-285750">
              <a:buFont typeface="Arial" charset="0"/>
              <a:buChar char="•"/>
            </a:pPr>
            <a:r>
              <a:rPr lang="hr-HR" sz="2400" dirty="0"/>
              <a:t>Sadrži splet tunela i svi se spajaju u prostoriji gdje žive spolne jedinke.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400" dirty="0"/>
              <a:t>Kroz termitnjak se prostiru mnogi dimnjaci za prozračivanje.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2160240" cy="32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94204"/>
            <a:ext cx="2232248" cy="29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Prehrana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672" y="1484784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000" dirty="0"/>
              <a:t>Termiti su uglavnom grupirani po načinu prehrane.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Neki jedu travu, neki tlo, neki drvo.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Svi jedu celulozu jer im je to važan izvor energije.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Termiti koji jedu drvo najčešće su odgovorni za uništavanje ljudskih tvorevina</a:t>
            </a:r>
            <a:r>
              <a:rPr lang="hr-HR" sz="14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3454500" cy="23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233"/>
            <a:ext cx="3528392" cy="26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2880320" cy="28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Prehrana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1340768"/>
            <a:ext cx="30963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800" dirty="0"/>
              <a:t>Dijele se u: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800" dirty="0"/>
              <a:t>- Reproduktivne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800" dirty="0"/>
              <a:t>- Radnike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800" dirty="0"/>
              <a:t>- Ratnike</a:t>
            </a:r>
          </a:p>
          <a:p>
            <a:pPr marL="285750" indent="-285750">
              <a:buFont typeface="Arial" charset="0"/>
              <a:buChar char="•"/>
            </a:pP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17032"/>
            <a:ext cx="24606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854540" cy="30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3702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6048672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Reproduktivni termiti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9632" y="1484784"/>
            <a:ext cx="76328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200" dirty="0"/>
              <a:t>Ženka koja se parila, i stvara jaja se zove „kraljica”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dirty="0"/>
              <a:t>Mužjak koji se pario, te živi u blizini kraljice zove se „kralj”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dirty="0"/>
              <a:t>U jednoj koloniji može biti više parova.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200" dirty="0"/>
              <a:t>Kraljica može stvoriti </a:t>
            </a:r>
            <a:r>
              <a:rPr lang="hr-HR" sz="2200" dirty="0" smtClean="0"/>
              <a:t>više </a:t>
            </a:r>
            <a:r>
              <a:rPr lang="hr-HR" sz="2200" dirty="0"/>
              <a:t>od 2000 jaja na dan.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1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9674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068960"/>
            <a:ext cx="33477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404664"/>
            <a:ext cx="3024336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Radnici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648" y="1844824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400" dirty="0"/>
              <a:t>Radnici spremaju hranu, održavaju termitnjak (gnijezdo), i kod nekih vrsta brane gnijezdo.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400" dirty="0"/>
              <a:t>Od svih skupina, radnike je najlakše pronaći u zaraženoj hrani.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067" y="0"/>
            <a:ext cx="247293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04346"/>
            <a:ext cx="3744416" cy="29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3927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64544" y="-624384"/>
            <a:ext cx="1412777" cy="30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6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Ratnici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656" y="1556792"/>
            <a:ext cx="6912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400" dirty="0"/>
              <a:t>Ratnici imaju snažan „oklop” i veliku snagu što najviše koriste protiv napada mrava.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400" dirty="0"/>
              <a:t>Široka glava im služi da mogu dobro „začepiti” tunele da mravi ne mogu proći.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400" dirty="0"/>
              <a:t>Imaju posebne formacije kako se poredaju u obrani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117633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19019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35671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625" y="4437112"/>
            <a:ext cx="31273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Životni vijek</a:t>
            </a:r>
            <a:endParaRPr lang="hr-H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1412776"/>
            <a:ext cx="636723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000" dirty="0"/>
              <a:t>Jajašca -&gt; larve -&gt; ratnik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Jajašca -&gt; larve -&gt; radnik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Jajašca -&gt; larve -&gt; kralj, kraljica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000" dirty="0"/>
              <a:t>Razvijaju se bez kukuljice: nepotpuna preobrazba</a:t>
            </a:r>
          </a:p>
          <a:p>
            <a:pPr marL="285750" indent="-285750">
              <a:buFont typeface="Arial" charset="0"/>
              <a:buChar char="•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6894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4064496" cy="1296144"/>
          </a:xfrm>
        </p:spPr>
        <p:txBody>
          <a:bodyPr/>
          <a:lstStyle/>
          <a:p>
            <a:pPr algn="ctr"/>
            <a:r>
              <a:rPr lang="hr-HR" sz="6000" b="1" dirty="0" smtClean="0"/>
              <a:t>PČELE</a:t>
            </a:r>
            <a:endParaRPr lang="hr-HR" sz="60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6458272" cy="1752600"/>
          </a:xfrm>
        </p:spPr>
        <p:txBody>
          <a:bodyPr/>
          <a:lstStyle/>
          <a:p>
            <a:pPr algn="l"/>
            <a:r>
              <a:rPr lang="hr-HR" b="1" dirty="0" smtClean="0"/>
              <a:t>Pčele</a:t>
            </a:r>
            <a:r>
              <a:rPr lang="hr-HR" dirty="0" smtClean="0"/>
              <a:t> su potporodica kukaca, iz reda opnokrilaca, bliski su srodnici bumbara, a dalji osa i mrava.</a:t>
            </a:r>
            <a:endParaRPr lang="hr-HR" dirty="0"/>
          </a:p>
        </p:txBody>
      </p:sp>
      <p:pic>
        <p:nvPicPr>
          <p:cNvPr id="6" name="Slika 5" descr="pcele3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573016"/>
            <a:ext cx="5184576" cy="2880320"/>
          </a:xfrm>
          <a:prstGeom prst="rect">
            <a:avLst/>
          </a:prstGeom>
        </p:spPr>
      </p:pic>
      <p:pic>
        <p:nvPicPr>
          <p:cNvPr id="7" name="Slika 6" descr="pcele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3096344" cy="244611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843808" y="62068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Zanimljivosti</a:t>
            </a:r>
            <a:endParaRPr lang="hr-HR" sz="4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75656" y="1556792"/>
            <a:ext cx="73803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Pčele su leteći kukci, bliski srodnici bumbara, a dalji osa i mrava.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Na svijetu ima približno 20 000 vrsta pčela i nalaze se na svim kontinentima osim </a:t>
            </a:r>
            <a:r>
              <a:rPr lang="hr-HR" sz="2600" dirty="0" err="1" smtClean="0">
                <a:latin typeface="Comic Sans MS" pitchFamily="66" charset="0"/>
              </a:rPr>
              <a:t>Antartika</a:t>
            </a:r>
            <a:r>
              <a:rPr lang="hr-HR" sz="26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Hrane se nektarom kao izvorom energije te </a:t>
            </a:r>
            <a:r>
              <a:rPr lang="hr-HR" sz="2600" dirty="0" err="1" smtClean="0">
                <a:latin typeface="Comic Sans MS" pitchFamily="66" charset="0"/>
              </a:rPr>
              <a:t>peludom</a:t>
            </a:r>
            <a:r>
              <a:rPr lang="hr-HR" sz="2600" dirty="0" smtClean="0">
                <a:latin typeface="Comic Sans MS" pitchFamily="66" charset="0"/>
              </a:rPr>
              <a:t> kao izvorom proteina.</a:t>
            </a:r>
          </a:p>
          <a:p>
            <a:pPr marL="285750" indent="-285750">
              <a:buFont typeface="Arial" charset="0"/>
              <a:buChar char="•"/>
            </a:pPr>
            <a:endParaRPr lang="hr-HR" sz="3200" dirty="0"/>
          </a:p>
        </p:txBody>
      </p:sp>
      <p:pic>
        <p:nvPicPr>
          <p:cNvPr id="10" name="Picture 6" descr="pč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4365104"/>
            <a:ext cx="2851760" cy="227687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483768" y="1844824"/>
            <a:ext cx="4248472" cy="1109985"/>
          </a:xfrm>
        </p:spPr>
        <p:txBody>
          <a:bodyPr/>
          <a:lstStyle/>
          <a:p>
            <a:pPr algn="ctr" eaLnBrk="1" hangingPunct="1"/>
            <a:r>
              <a:rPr lang="hr-HR" sz="6600" dirty="0" smtClean="0">
                <a:latin typeface="Arial" charset="0"/>
              </a:rPr>
              <a:t>MRAVI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7" name="Picture 5" descr="odg32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3860799"/>
            <a:ext cx="3396184" cy="2622589"/>
          </a:xfrm>
          <a:prstGeom prst="rect">
            <a:avLst/>
          </a:prstGeom>
          <a:noFill/>
        </p:spPr>
      </p:pic>
      <p:pic>
        <p:nvPicPr>
          <p:cNvPr id="3082" name="Picture 10" descr="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115888"/>
            <a:ext cx="1795562" cy="1591435"/>
          </a:xfrm>
          <a:prstGeom prst="rect">
            <a:avLst/>
          </a:prstGeom>
          <a:noFill/>
        </p:spPr>
      </p:pic>
      <p:pic>
        <p:nvPicPr>
          <p:cNvPr id="7" name="Slika 6" descr="mrav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4238208" cy="23545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4046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Građa pčele</a:t>
            </a:r>
            <a:endParaRPr lang="hr-HR" sz="4400" dirty="0"/>
          </a:p>
        </p:txBody>
      </p:sp>
      <p:pic>
        <p:nvPicPr>
          <p:cNvPr id="3" name="Slika 2" descr="grada pc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929367" cy="566124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475656" y="548680"/>
            <a:ext cx="636723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Na glavi se nalazi par ticala i sa svake strane po jedno složeno oko.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S donje strane glave nalazi se usni organ prilagođen uzimanju nektara iz </a:t>
            </a:r>
            <a:r>
              <a:rPr lang="hr-HR" sz="2600" dirty="0" err="1" smtClean="0">
                <a:latin typeface="Comic Sans MS" pitchFamily="66" charset="0"/>
              </a:rPr>
              <a:t>plodnice</a:t>
            </a:r>
            <a:r>
              <a:rPr lang="hr-HR" sz="2600" dirty="0" smtClean="0">
                <a:latin typeface="Comic Sans MS" pitchFamily="66" charset="0"/>
              </a:rPr>
              <a:t> cvijeta.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Prsa čine tri odvojena kolutića, a na svakom se s donje strane nalazi po jedan par nogu.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Na drugom i trećem kolutiću nalazi se po jedan par krila za letenje, pri čemu je drugi par krila manji.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2600" dirty="0" smtClean="0">
                <a:latin typeface="Comic Sans MS" pitchFamily="66" charset="0"/>
              </a:rPr>
              <a:t>Kod nekih vrsta krila su toliko mala da je nemoguće letjeti.</a:t>
            </a:r>
          </a:p>
          <a:p>
            <a:pPr marL="285750" indent="-285750">
              <a:buFont typeface="Arial" charset="0"/>
              <a:buChar char="•"/>
            </a:pPr>
            <a:endParaRPr lang="hr-HR" sz="2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475656" y="476672"/>
            <a:ext cx="7380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Pčela na zatku ima žalac povezan sa žlijezdom što proizvodi otrovnu tekućinu koja joj služi za obranu</a:t>
            </a:r>
            <a:r>
              <a:rPr lang="hr-HR" sz="3200" dirty="0" smtClean="0"/>
              <a:t>.</a:t>
            </a:r>
            <a:endParaRPr lang="hr-HR" sz="3200" dirty="0" smtClean="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3200" dirty="0" smtClean="0">
                <a:latin typeface="Comic Sans MS" pitchFamily="66" charset="0"/>
              </a:rPr>
              <a:t>Kada je u opasnosti, obavještava druge pčele izlučivanjem tvari određena mirisa kojim ih poziva u pomoć.</a:t>
            </a:r>
          </a:p>
        </p:txBody>
      </p:sp>
      <p:pic>
        <p:nvPicPr>
          <p:cNvPr id="3" name="Slika 2" descr="honey-bee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501008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427984" y="1772816"/>
            <a:ext cx="4038600" cy="43924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Pčele iz cvijeta sišu slatki sok nektar, i to usnim organima s cjevčicom koja služi za lizanje i sisanje.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Nektarom se hrane, a u želucu ga prerađuju u med.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Višak meda spremaju u saće u košnicama.</a:t>
            </a:r>
            <a:endParaRPr kumimoji="0" lang="hr-H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" name="Picture 6" descr="t-tandaric-pcel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036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/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Oprašivanje</a:t>
            </a:r>
            <a:endParaRPr lang="hr-HR" sz="44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31640" y="1412776"/>
            <a:ext cx="6984776" cy="43924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Pri posjetu cvijeta, na dlačice na tijelu prihvaća se pelud.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Iz cvijeta u cvijet prenose pelud i tako obavljaju oprašivanje.</a:t>
            </a:r>
            <a:endParaRPr kumimoji="0" lang="hr-H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Nogama, koje su im također dlakave, skidaju pelud s tijela i sabijaju ga u udubine (</a:t>
            </a:r>
            <a:r>
              <a:rPr lang="hr-HR" sz="2800" dirty="0" err="1" smtClean="0">
                <a:latin typeface="Comic Sans MS" pitchFamily="66" charset="0"/>
              </a:rPr>
              <a:t>kotarice</a:t>
            </a:r>
            <a:r>
              <a:rPr lang="hr-HR" sz="2800" dirty="0" smtClean="0">
                <a:latin typeface="Comic Sans MS" pitchFamily="66" charset="0"/>
              </a:rPr>
              <a:t>).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Pelud im također služi za hranu i pohranjuju ga u saće, bilo samoga, bilo u smjesi s medom.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648" y="1556792"/>
            <a:ext cx="6984776" cy="432048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Vosak od kojeg prave saće dobivaju preradom meda i izlučuju ga kao male listiće iz </a:t>
            </a:r>
            <a:r>
              <a:rPr lang="hr-HR" sz="2800" dirty="0" err="1" smtClean="0">
                <a:latin typeface="Comic Sans MS" pitchFamily="66" charset="0"/>
              </a:rPr>
              <a:t>posljednih</a:t>
            </a:r>
            <a:r>
              <a:rPr lang="hr-HR" sz="2800" dirty="0" smtClean="0">
                <a:latin typeface="Comic Sans MS" pitchFamily="66" charset="0"/>
              </a:rPr>
              <a:t> kolutića zatka.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Voštane pločice međusobno spajaju i tako grade saće.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Saće se sastoji od </a:t>
            </a:r>
            <a:r>
              <a:rPr lang="hr-HR" sz="2800" dirty="0" err="1" smtClean="0">
                <a:latin typeface="Comic Sans MS" pitchFamily="66" charset="0"/>
              </a:rPr>
              <a:t>šesterokutih</a:t>
            </a:r>
            <a:r>
              <a:rPr lang="hr-HR" sz="2800" dirty="0" smtClean="0">
                <a:latin typeface="Comic Sans MS" pitchFamily="66" charset="0"/>
              </a:rPr>
              <a:t> komorica.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U dijelu saća spremaju zalihe meda i </a:t>
            </a:r>
            <a:r>
              <a:rPr lang="hr-HR" sz="2800" dirty="0" err="1" smtClean="0">
                <a:latin typeface="Comic Sans MS" pitchFamily="66" charset="0"/>
              </a:rPr>
              <a:t>peluda</a:t>
            </a:r>
            <a:r>
              <a:rPr lang="hr-HR" sz="2800" dirty="0" smtClean="0">
                <a:latin typeface="Comic Sans MS" pitchFamily="66" charset="0"/>
              </a:rPr>
              <a:t>, a u posebnom dijelu uzgajaju mlade pčele.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Vosak</a:t>
            </a:r>
            <a:endParaRPr lang="hr-HR" sz="44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648" y="1556792"/>
            <a:ext cx="7344816" cy="24482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Med je kalorična i zdrava hrana.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Matična se mliječ rabi kao lijek, a </a:t>
            </a:r>
            <a:r>
              <a:rPr lang="hr-HR" sz="2800" dirty="0" err="1" smtClean="0">
                <a:latin typeface="Comic Sans MS" pitchFamily="66" charset="0"/>
              </a:rPr>
              <a:t>propolis</a:t>
            </a:r>
            <a:r>
              <a:rPr lang="hr-HR" sz="2800" dirty="0" smtClean="0">
                <a:latin typeface="Comic Sans MS" pitchFamily="66" charset="0"/>
              </a:rPr>
              <a:t> (posebno pripremljen) odlično je sredstvo koje uništava bakterije i gljivice.</a:t>
            </a:r>
          </a:p>
        </p:txBody>
      </p:sp>
      <p:pic>
        <p:nvPicPr>
          <p:cNvPr id="4" name="Picture 4" descr="med_article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4107399" cy="2952328"/>
          </a:xfrm>
          <a:prstGeom prst="rect">
            <a:avLst/>
          </a:prstGeom>
          <a:noFill/>
        </p:spPr>
      </p:pic>
      <p:pic>
        <p:nvPicPr>
          <p:cNvPr id="5" name="Picture 5" descr="propolis_deca_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600400" cy="308550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0" y="4046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Med i </a:t>
            </a:r>
            <a:r>
              <a:rPr lang="hr-HR" sz="4400" dirty="0" err="1" smtClean="0"/>
              <a:t>propolis</a:t>
            </a:r>
            <a:endParaRPr lang="hr-HR" sz="4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Pčela matica</a:t>
            </a:r>
            <a:endParaRPr lang="hr-HR" sz="4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15616" y="1556792"/>
            <a:ext cx="7848872" cy="482453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Matica jaje položi u posebnu komoricu saća.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Iz jaja se razviju ličinke, koje pčele radilice hrane više puta u danu.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Ličinke se presvlače i tako rastu, a nakon šestog dana pčele ih zatvore pokrivačem od voska u njihove komorice, gdje se zakukulje.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Mlada matica izlazi iz košnice na svadbeni let s mužjacima-trutovima.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U zraku se obavi parenje.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Nakon oplodnje matice pčele radilice više ne hrane trutove i oni uginu.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Nekoliko slika pčela i pčelara</a:t>
            </a:r>
            <a:endParaRPr lang="hr-HR" sz="4400" dirty="0"/>
          </a:p>
        </p:txBody>
      </p:sp>
      <p:pic>
        <p:nvPicPr>
          <p:cNvPr id="3" name="Picture 4" descr="br4_kob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249413" cy="3600400"/>
          </a:xfrm>
          <a:prstGeom prst="rect">
            <a:avLst/>
          </a:prstGeom>
          <a:noFill/>
        </p:spPr>
      </p:pic>
      <p:pic>
        <p:nvPicPr>
          <p:cNvPr id="4" name="Slika 3" descr="pcel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3732498" cy="2132856"/>
          </a:xfrm>
          <a:prstGeom prst="rect">
            <a:avLst/>
          </a:prstGeom>
        </p:spPr>
      </p:pic>
      <p:pic>
        <p:nvPicPr>
          <p:cNvPr id="5" name="Picture 6" descr="pce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3066542" cy="29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aroza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9688"/>
            <a:ext cx="25484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4046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Još nešto o pčelama</a:t>
            </a:r>
            <a:endParaRPr lang="hr-HR" sz="4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1556792"/>
            <a:ext cx="7704856" cy="453650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Pčela radilica u sezoni živi 30-45 dana.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Matica živi i do 7 godina, a dnevno izlegne jajašca do tri svoje težine.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Pri skupljanju nektara i peludnog praha  pčela posjeti dnevno oko 1.000 cvjetova.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Jaka i zdrava pčelinja zajednica u jednom danu može oprašiti do 3.000.000 cvjetova.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latin typeface="Comic Sans MS" pitchFamily="66" charset="0"/>
              </a:rPr>
              <a:t>U košnici ovisno o tipu i veličini jedna pčelinja zajednica broji 20.000-80.000 pčela.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hr-H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60648"/>
            <a:ext cx="5119464" cy="1512168"/>
          </a:xfrm>
        </p:spPr>
        <p:txBody>
          <a:bodyPr/>
          <a:lstStyle/>
          <a:p>
            <a:r>
              <a:rPr lang="hr-HR" sz="4000" dirty="0" smtClean="0"/>
              <a:t>Općenito o </a:t>
            </a:r>
            <a:r>
              <a:rPr lang="hr-HR" sz="4000" dirty="0" err="1" smtClean="0"/>
              <a:t>mravima..</a:t>
            </a:r>
            <a:r>
              <a:rPr lang="hr-HR" sz="4000" dirty="0" smtClean="0"/>
              <a:t>.</a:t>
            </a:r>
            <a:br>
              <a:rPr lang="hr-HR" sz="4000" dirty="0" smtClean="0"/>
            </a:br>
            <a:endParaRPr 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/>
          <a:lstStyle/>
          <a:p>
            <a:pPr algn="l"/>
            <a:r>
              <a:rPr lang="hr-HR" b="1" dirty="0" smtClean="0"/>
              <a:t>Mravi</a:t>
            </a:r>
            <a:r>
              <a:rPr lang="hr-HR" dirty="0" smtClean="0"/>
              <a:t> su porodica kukaca koja živi u velikim zadružnim zajednicama.</a:t>
            </a:r>
          </a:p>
          <a:p>
            <a:pPr algn="l"/>
            <a:r>
              <a:rPr lang="hr-HR" dirty="0" smtClean="0"/>
              <a:t>Pripadaju redu opnokrilaca.</a:t>
            </a:r>
          </a:p>
          <a:p>
            <a:pPr algn="l"/>
            <a:r>
              <a:rPr lang="hr-HR" dirty="0" smtClean="0"/>
              <a:t>Uz krilate mužjake i ženke ima mnogo više jedinki koje su beskrilne, spolno zakržljale ženke.</a:t>
            </a:r>
          </a:p>
          <a:p>
            <a:pPr algn="l"/>
            <a:r>
              <a:rPr lang="hr-HR" dirty="0" smtClean="0"/>
              <a:t>Imaju otrovnu žlijezdu koja uglavnom izlučuje mravlju kiselinu.</a:t>
            </a:r>
          </a:p>
          <a:p>
            <a:pPr>
              <a:buFontTx/>
              <a:buNone/>
            </a:pPr>
            <a:endParaRPr lang="hr-HR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17413" name="Picture 5" descr="Bulld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60350"/>
            <a:ext cx="1177925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b="1" dirty="0" smtClean="0">
                <a:solidFill>
                  <a:srgbClr val="FF0000"/>
                </a:solidFill>
              </a:rPr>
              <a:t>KRAJ</a:t>
            </a:r>
            <a:endParaRPr lang="hr-HR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844824"/>
            <a:ext cx="6400800" cy="1752600"/>
          </a:xfrm>
        </p:spPr>
        <p:txBody>
          <a:bodyPr/>
          <a:lstStyle/>
          <a:p>
            <a:pPr algn="l"/>
            <a:r>
              <a:rPr lang="hr-HR" dirty="0" smtClean="0"/>
              <a:t>Kiselinu ispuštaju s pomoću žalca, a ako ga nemaju, načine najprije čeljustima ranu, pa je pošpricaju tom izlučinom.</a:t>
            </a:r>
          </a:p>
          <a:p>
            <a:pPr algn="l">
              <a:buNone/>
            </a:pPr>
            <a:endParaRPr lang="hr-HR" dirty="0" smtClean="0"/>
          </a:p>
          <a:p>
            <a:pPr algn="l"/>
            <a:r>
              <a:rPr lang="hr-HR" dirty="0" smtClean="0"/>
              <a:t>Po veličini glave te prema poslovima među njima se često razlikuju "radnici" i "vojnici". 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None/>
            </a:pPr>
            <a:endParaRPr lang="hr-HR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17413" name="Picture 5" descr="Bulld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260350"/>
            <a:ext cx="1177925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dvAuto="1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620688"/>
            <a:ext cx="7467600" cy="1470025"/>
          </a:xfrm>
        </p:spPr>
        <p:txBody>
          <a:bodyPr/>
          <a:lstStyle/>
          <a:p>
            <a:pPr algn="l"/>
            <a:r>
              <a:rPr lang="hr-HR" sz="4000" smtClean="0"/>
              <a:t>Sistematika</a:t>
            </a:r>
            <a:br>
              <a:rPr lang="hr-HR" sz="4000" smtClean="0"/>
            </a:br>
            <a:endParaRPr lang="en-US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1772816"/>
            <a:ext cx="64008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hr-HR" sz="2800" dirty="0" smtClean="0"/>
              <a:t>16 </a:t>
            </a:r>
            <a:r>
              <a:rPr lang="hr-HR" sz="2800" dirty="0" err="1" smtClean="0"/>
              <a:t>podporodica</a:t>
            </a:r>
            <a:r>
              <a:rPr lang="hr-HR" sz="2800" dirty="0" smtClean="0"/>
              <a:t> </a:t>
            </a:r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296 poznatih rodova</a:t>
            </a:r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12 445 do sada opisanih vrsta mrava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 algn="l">
              <a:lnSpc>
                <a:spcPct val="90000"/>
              </a:lnSpc>
            </a:pPr>
            <a:r>
              <a:rPr lang="hr-HR" sz="2800" u="sng" dirty="0" smtClean="0"/>
              <a:t>Najpoznatije su vrste: </a:t>
            </a:r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šumski mrav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Formica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rufa</a:t>
            </a:r>
            <a:r>
              <a:rPr lang="en-US" sz="2800" dirty="0" smtClean="0"/>
              <a:t> </a:t>
            </a:r>
            <a:r>
              <a:rPr lang="hr-HR" sz="2800" dirty="0" smtClean="0"/>
              <a:t>)</a:t>
            </a:r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veliki </a:t>
            </a:r>
            <a:r>
              <a:rPr lang="hr-HR" sz="2800" dirty="0" err="1" smtClean="0"/>
              <a:t>mravalj</a:t>
            </a:r>
            <a:r>
              <a:rPr lang="hr-HR" sz="2800" dirty="0" smtClean="0"/>
              <a:t>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Camponotus</a:t>
            </a:r>
            <a:r>
              <a:rPr lang="hr-HR" sz="2800" dirty="0" smtClean="0"/>
              <a:t> </a:t>
            </a:r>
            <a:r>
              <a:rPr lang="hr-HR" sz="2800" i="1" dirty="0" err="1" smtClean="0"/>
              <a:t>herculeanus</a:t>
            </a:r>
            <a:r>
              <a:rPr lang="en-US" sz="2800" dirty="0" smtClean="0"/>
              <a:t> </a:t>
            </a:r>
            <a:r>
              <a:rPr lang="hr-HR" sz="2800" dirty="0" smtClean="0"/>
              <a:t>)</a:t>
            </a:r>
          </a:p>
          <a:p>
            <a:pPr algn="l">
              <a:lnSpc>
                <a:spcPct val="90000"/>
              </a:lnSpc>
            </a:pPr>
            <a:r>
              <a:rPr lang="hr-HR" sz="2800" dirty="0" err="1" smtClean="0"/>
              <a:t>drvotočni</a:t>
            </a:r>
            <a:r>
              <a:rPr lang="hr-HR" sz="2800" dirty="0" smtClean="0"/>
              <a:t> mrav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Lasius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fuliginosus</a:t>
            </a:r>
            <a:r>
              <a:rPr lang="en-US" sz="2800" dirty="0" smtClean="0"/>
              <a:t> </a:t>
            </a:r>
            <a:r>
              <a:rPr lang="hr-HR" sz="2800" dirty="0" smtClean="0">
                <a:latin typeface="Arial" charset="0"/>
              </a:rPr>
              <a:t>)</a:t>
            </a:r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livadni mrav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Lasius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flavus</a:t>
            </a:r>
            <a:r>
              <a:rPr lang="hr-HR" sz="2800" i="1" dirty="0" smtClean="0"/>
              <a:t>)</a:t>
            </a:r>
            <a:endParaRPr lang="hr-HR" sz="2800" dirty="0" smtClean="0"/>
          </a:p>
          <a:p>
            <a:pPr algn="l">
              <a:lnSpc>
                <a:spcPct val="90000"/>
              </a:lnSpc>
            </a:pPr>
            <a:r>
              <a:rPr lang="hr-HR" sz="2800" dirty="0" smtClean="0"/>
              <a:t>crveni </a:t>
            </a:r>
            <a:r>
              <a:rPr lang="hr-HR" sz="2800" dirty="0" err="1" smtClean="0"/>
              <a:t>amazonac</a:t>
            </a:r>
            <a:r>
              <a:rPr lang="hr-HR" sz="2800" dirty="0" smtClean="0"/>
              <a:t>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Polyergus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rufescens</a:t>
            </a:r>
            <a:r>
              <a:rPr lang="en-US" sz="2800" dirty="0" smtClean="0"/>
              <a:t> </a:t>
            </a:r>
            <a:r>
              <a:rPr lang="hr-HR" sz="2800" dirty="0" smtClean="0"/>
              <a:t>)</a:t>
            </a:r>
          </a:p>
          <a:p>
            <a:pPr algn="l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18437" name="Picture 5" descr="ant-19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250"/>
            <a:ext cx="1974751" cy="1477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332656"/>
            <a:ext cx="7315200" cy="1143000"/>
          </a:xfrm>
        </p:spPr>
        <p:txBody>
          <a:bodyPr/>
          <a:lstStyle/>
          <a:p>
            <a:pPr algn="l"/>
            <a:r>
              <a:rPr lang="hr-HR" sz="4000" smtClean="0"/>
              <a:t>Evolucija</a:t>
            </a:r>
            <a:br>
              <a:rPr lang="hr-HR" sz="4000" smtClean="0"/>
            </a:br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052736"/>
            <a:ext cx="6400800" cy="1752600"/>
          </a:xfrm>
        </p:spPr>
        <p:txBody>
          <a:bodyPr/>
          <a:lstStyle/>
          <a:p>
            <a:pPr algn="l"/>
            <a:r>
              <a:rPr lang="hr-HR" dirty="0" smtClean="0"/>
              <a:t>Do sada najstariji nalaz mrava je nađen uhvaćen i sačuvan u jantaru što dokazuje, da su u vrijeme prije oko 92 milijuna godina oni već nastanjivali zemlju.</a:t>
            </a:r>
          </a:p>
          <a:p>
            <a:pPr algn="l"/>
            <a:r>
              <a:rPr lang="hr-HR" dirty="0" smtClean="0"/>
              <a:t>Pretpostavlja se da su se prvi mravi pojavili u razdoblju krede prije oko 130 milijuna godina.</a:t>
            </a:r>
            <a:endParaRPr lang="en-US" dirty="0" smtClean="0"/>
          </a:p>
        </p:txBody>
      </p:sp>
      <p:pic>
        <p:nvPicPr>
          <p:cNvPr id="19461" name="Picture 5" descr="300px-Ant_in_amb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25144"/>
            <a:ext cx="3384376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60648"/>
            <a:ext cx="7467600" cy="1470025"/>
          </a:xfrm>
        </p:spPr>
        <p:txBody>
          <a:bodyPr/>
          <a:lstStyle/>
          <a:p>
            <a:pPr algn="l"/>
            <a:r>
              <a:rPr lang="hr-HR" sz="4000" dirty="0" smtClean="0"/>
              <a:t>Opis mravinjaka</a:t>
            </a:r>
            <a:br>
              <a:rPr lang="hr-HR" sz="4000" dirty="0" smtClean="0"/>
            </a:br>
            <a:endParaRPr lang="en-US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1700808"/>
            <a:ext cx="64008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hr-HR" dirty="0" smtClean="0"/>
              <a:t>Svi mravi iz jednog mravinjaka tvore tijesno povezanu zajednicu.</a:t>
            </a:r>
            <a:r>
              <a:rPr lang="en-US" dirty="0" smtClean="0"/>
              <a:t> </a:t>
            </a:r>
            <a:endParaRPr lang="hr-HR" dirty="0" smtClean="0"/>
          </a:p>
          <a:p>
            <a:pPr algn="l">
              <a:lnSpc>
                <a:spcPct val="90000"/>
              </a:lnSpc>
            </a:pPr>
            <a:r>
              <a:rPr lang="hr-HR" dirty="0" smtClean="0"/>
              <a:t>Žive u </a:t>
            </a:r>
            <a:r>
              <a:rPr lang="en-US" dirty="0" err="1" smtClean="0"/>
              <a:t>trulim</a:t>
            </a:r>
            <a:r>
              <a:rPr lang="en-US" dirty="0" smtClean="0"/>
              <a:t> </a:t>
            </a:r>
            <a:r>
              <a:rPr lang="en-US" dirty="0" err="1" smtClean="0"/>
              <a:t>stablima</a:t>
            </a:r>
            <a:r>
              <a:rPr lang="en-US" dirty="0" smtClean="0"/>
              <a:t>, </a:t>
            </a:r>
            <a:r>
              <a:rPr lang="en-US" dirty="0" err="1" smtClean="0"/>
              <a:t>zemlji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grade </a:t>
            </a:r>
            <a:r>
              <a:rPr lang="en-US" dirty="0" err="1" smtClean="0"/>
              <a:t>humke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nanesene</a:t>
            </a:r>
            <a:r>
              <a:rPr lang="en-US" dirty="0" smtClean="0"/>
              <a:t> </a:t>
            </a:r>
            <a:r>
              <a:rPr lang="en-US" dirty="0" err="1" smtClean="0"/>
              <a:t>tvari</a:t>
            </a:r>
            <a:r>
              <a:rPr lang="hr-HR" dirty="0" smtClean="0"/>
              <a:t>.</a:t>
            </a:r>
          </a:p>
          <a:p>
            <a:pPr algn="l">
              <a:lnSpc>
                <a:spcPct val="90000"/>
              </a:lnSpc>
            </a:pPr>
            <a:r>
              <a:rPr lang="hr-HR" dirty="0" smtClean="0"/>
              <a:t>Međusobno se raspoznaju po mirisu.</a:t>
            </a:r>
          </a:p>
          <a:p>
            <a:pPr algn="l">
              <a:lnSpc>
                <a:spcPct val="90000"/>
              </a:lnSpc>
            </a:pPr>
            <a:r>
              <a:rPr lang="hr-HR" dirty="0" smtClean="0"/>
              <a:t>Mravi svoj mravinjak mogu pronaći pomoću mirisa.</a:t>
            </a:r>
          </a:p>
          <a:p>
            <a:pPr algn="l">
              <a:lnSpc>
                <a:spcPct val="90000"/>
              </a:lnSpc>
            </a:pPr>
            <a:r>
              <a:rPr lang="hr-HR" dirty="0" smtClean="0"/>
              <a:t>U mravinjacima mravi održavaju veliku čistoću.</a:t>
            </a:r>
            <a:endParaRPr lang="en-US" dirty="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0"/>
            <a:ext cx="7315200" cy="1143000"/>
          </a:xfrm>
        </p:spPr>
        <p:txBody>
          <a:bodyPr/>
          <a:lstStyle/>
          <a:p>
            <a:pPr algn="l"/>
            <a:r>
              <a:rPr lang="hr-HR" dirty="0" smtClean="0"/>
              <a:t>Nekoliko slika </a:t>
            </a:r>
            <a:r>
              <a:rPr lang="hr-HR" dirty="0" err="1" smtClean="0"/>
              <a:t>mravinjaka..</a:t>
            </a:r>
            <a:r>
              <a:rPr lang="hr-HR" dirty="0" smtClean="0"/>
              <a:t>.</a:t>
            </a:r>
            <a:endParaRPr lang="en-US" dirty="0" smtClean="0"/>
          </a:p>
        </p:txBody>
      </p:sp>
      <p:pic>
        <p:nvPicPr>
          <p:cNvPr id="16" name="Slika 15" descr="mravinja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210" y="1268760"/>
            <a:ext cx="4028416" cy="3024336"/>
          </a:xfrm>
          <a:prstGeom prst="rect">
            <a:avLst/>
          </a:prstGeom>
        </p:spPr>
      </p:pic>
      <p:pic>
        <p:nvPicPr>
          <p:cNvPr id="17" name="Slika 16" descr="Sumski_Mravinj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648406" cy="2736304"/>
          </a:xfrm>
          <a:prstGeom prst="rect">
            <a:avLst/>
          </a:prstGeom>
        </p:spPr>
      </p:pic>
      <p:pic>
        <p:nvPicPr>
          <p:cNvPr id="21" name="Slika 20" descr="pav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860181" cy="256490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89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/>
              <a:t>TERMITI</a:t>
            </a:r>
            <a:endParaRPr lang="hr-HR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1484784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sz="3200" dirty="0"/>
              <a:t>Termiti (</a:t>
            </a:r>
            <a:r>
              <a:rPr lang="hr-HR" sz="3200" dirty="0" err="1"/>
              <a:t>Isoptera</a:t>
            </a:r>
            <a:r>
              <a:rPr lang="hr-HR" sz="3200" dirty="0"/>
              <a:t>)  su kukci koji žive u zadrugama.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 dirty="0"/>
              <a:t>Žive uglavnom u tropskim krajevima gdje ih nazivaju „Bijeli Mravi”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32013"/>
            <a:ext cx="3528392" cy="282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320480" cy="28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0069048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1053</Words>
  <Application>Microsoft Office PowerPoint</Application>
  <PresentationFormat>Prikaz na zaslonu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10069048</vt:lpstr>
      <vt:lpstr>ZADRUŽNI KUKCI</vt:lpstr>
      <vt:lpstr>MRAVI</vt:lpstr>
      <vt:lpstr>Općenito o mravima... </vt:lpstr>
      <vt:lpstr>Slajd 4</vt:lpstr>
      <vt:lpstr>Sistematika </vt:lpstr>
      <vt:lpstr>Evolucija </vt:lpstr>
      <vt:lpstr>Opis mravinjaka </vt:lpstr>
      <vt:lpstr>Nekoliko slika mravinjaka...</vt:lpstr>
      <vt:lpstr>TERMITI</vt:lpstr>
      <vt:lpstr>Građa tijela</vt:lpstr>
      <vt:lpstr>Termitnjak</vt:lpstr>
      <vt:lpstr>Prehrana</vt:lpstr>
      <vt:lpstr>Prehrana</vt:lpstr>
      <vt:lpstr>Reproduktivni termiti</vt:lpstr>
      <vt:lpstr>Radnici</vt:lpstr>
      <vt:lpstr>Ratnici</vt:lpstr>
      <vt:lpstr>Životni vijek</vt:lpstr>
      <vt:lpstr>PČELE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Company>Karlo i Marko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Zadruzni_kukci</dc:title>
  <dc:creator>Karlo; Marko</dc:creator>
  <cp:lastModifiedBy>Korisnik</cp:lastModifiedBy>
  <cp:revision>38</cp:revision>
  <dcterms:created xsi:type="dcterms:W3CDTF">2010-05-15T17:38:08Z</dcterms:created>
  <dcterms:modified xsi:type="dcterms:W3CDTF">2013-03-28T11:34:39Z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TC100690481050</vt:lpwstr>
  </property>
</Properties>
</file>