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5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2C9C1B-836C-4510-BD8B-C5D1FF64D3CD}" type="datetimeFigureOut">
              <a:rPr lang="hr-HR" smtClean="0"/>
              <a:t>30.10.2020.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9DDE70-2161-4E39-A8C7-23510A82747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-tOz7QimD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Što je hodočašće?</a:t>
            </a:r>
          </a:p>
          <a:p>
            <a:r>
              <a:rPr lang="hr-HR" sz="3200" dirty="0" smtClean="0"/>
              <a:t>Za koja si </a:t>
            </a:r>
            <a:r>
              <a:rPr lang="hr-HR" sz="3200" dirty="0" err="1" smtClean="0"/>
              <a:t>hodočastilišta</a:t>
            </a:r>
            <a:r>
              <a:rPr lang="hr-HR" sz="3200" dirty="0" smtClean="0"/>
              <a:t> čuo/čula?</a:t>
            </a:r>
          </a:p>
          <a:p>
            <a:r>
              <a:rPr lang="hr-HR" sz="3200" dirty="0" smtClean="0"/>
              <a:t>Koji prostor je za kršćane „Sveta zemlja”?</a:t>
            </a:r>
          </a:p>
          <a:p>
            <a:r>
              <a:rPr lang="hr-HR" sz="3200" dirty="0" smtClean="0"/>
              <a:t>Znaš li gdje se ta zemlja nalazi?</a:t>
            </a:r>
          </a:p>
          <a:p>
            <a:r>
              <a:rPr lang="hr-HR" sz="3200" dirty="0" smtClean="0"/>
              <a:t>Pod čijom je vlašću bila od 7. stoljeća?</a:t>
            </a:r>
            <a:endParaRPr lang="hr-HR" sz="32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RAZMISLI: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3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06" b="97794" l="541" r="100000">
                        <a14:foregroundMark x1="69459" y1="26912" x2="69459" y2="26912"/>
                        <a14:foregroundMark x1="72162" y1="23824" x2="72162" y2="23824"/>
                        <a14:foregroundMark x1="75135" y1="24265" x2="75135" y2="24265"/>
                        <a14:foregroundMark x1="78108" y1="25882" x2="78108" y2="25882"/>
                        <a14:foregroundMark x1="46757" y1="21471" x2="46757" y2="21471"/>
                        <a14:foregroundMark x1="44324" y1="22941" x2="44324" y2="22941"/>
                        <a14:foregroundMark x1="42162" y1="25000" x2="42162" y2="25000"/>
                        <a14:foregroundMark x1="38649" y1="25735" x2="38649" y2="25735"/>
                        <a14:foregroundMark x1="36216" y1="27500" x2="36216" y2="27500"/>
                        <a14:foregroundMark x1="32703" y1="29706" x2="32703" y2="29706"/>
                        <a14:foregroundMark x1="31622" y1="32647" x2="31622" y2="32647"/>
                        <a14:foregroundMark x1="28919" y1="34412" x2="28919" y2="34412"/>
                        <a14:foregroundMark x1="26216" y1="36176" x2="26216" y2="36176"/>
                        <a14:foregroundMark x1="68919" y1="22353" x2="68919" y2="22353"/>
                        <a14:foregroundMark x1="72973" y1="43529" x2="72973" y2="435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0965"/>
            <a:ext cx="3600400" cy="6616954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369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KRIŽARSKI RATOVI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50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r-HR" dirty="0" smtClean="0"/>
              <a:t>Pažljivo pogledaj video prilog i u bilježnicu odgovori na pitanja:</a:t>
            </a:r>
          </a:p>
          <a:p>
            <a:pPr marL="624078" indent="-514350">
              <a:buAutoNum type="arabicPeriod"/>
            </a:pPr>
            <a:r>
              <a:rPr lang="hr-HR" dirty="0" smtClean="0"/>
              <a:t>Tko je i kada pozvao na križarski rat?</a:t>
            </a:r>
          </a:p>
          <a:p>
            <a:pPr marL="624078" indent="-514350">
              <a:buAutoNum type="arabicPeriod"/>
            </a:pPr>
            <a:r>
              <a:rPr lang="hr-HR" dirty="0" smtClean="0"/>
              <a:t>Koji je uzrok križarskom ratu?</a:t>
            </a:r>
          </a:p>
          <a:p>
            <a:pPr marL="624078" indent="-514350">
              <a:buAutoNum type="arabicPeriod"/>
            </a:pPr>
            <a:r>
              <a:rPr lang="hr-HR" dirty="0" smtClean="0"/>
              <a:t>Koji su slojevi stanovništva činili prve križare?</a:t>
            </a:r>
          </a:p>
          <a:p>
            <a:pPr marL="624078" indent="-514350">
              <a:buAutoNum type="arabicPeriod"/>
            </a:pPr>
            <a:r>
              <a:rPr lang="hr-HR" dirty="0" smtClean="0"/>
              <a:t>Koji je bio glavni cilj križarskog pohoda?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Film 3">
            <a:hlinkClick r:id="rId2" highlightClick="1"/>
          </p:cNvPr>
          <p:cNvSpPr/>
          <p:nvPr/>
        </p:nvSpPr>
        <p:spPr>
          <a:xfrm>
            <a:off x="6516216" y="476672"/>
            <a:ext cx="1296144" cy="936104"/>
          </a:xfrm>
          <a:prstGeom prst="actionButtonMovi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993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pPr marL="109728" indent="0">
              <a:buNone/>
            </a:pP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PROČITAJ POVIJESNI IZVOR U:97 I RAZMISLI:</a:t>
            </a:r>
          </a:p>
          <a:p>
            <a:pPr marL="109728" indent="0">
              <a:buNone/>
            </a:pPr>
            <a:endParaRPr lang="hr-H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KOGA JE SVE PAPA POZVAO DA SE PRIDRUŽI KRIŽARSKOM POHODU?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ŠTO </a:t>
            </a:r>
            <a:r>
              <a:rPr lang="hr-HR" sz="3200" smtClean="0">
                <a:latin typeface="Arial" panose="020B0604020202020204" pitchFamily="34" charset="0"/>
                <a:cs typeface="Arial" panose="020B0604020202020204" pitchFamily="34" charset="0"/>
              </a:rPr>
              <a:t>JE OBEĆAO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KAKO BI MOTIVIRAO LJUDE ZA KRIŽARSKI POHOD?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KAKVE JE TO POSLJEDICE IMALO?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2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</a:t>
            </a:r>
            <a:r>
              <a:rPr lang="hr-HR" dirty="0" smtClean="0"/>
              <a:t>atovi za oslobođenje Svete zemlje (Palestine)</a:t>
            </a:r>
          </a:p>
          <a:p>
            <a:r>
              <a:rPr lang="hr-HR" dirty="0"/>
              <a:t>o</a:t>
            </a:r>
            <a:r>
              <a:rPr lang="hr-HR" dirty="0" smtClean="0"/>
              <a:t>d kraja 11. do kraja 13. stoljeća</a:t>
            </a:r>
          </a:p>
          <a:p>
            <a:r>
              <a:rPr lang="hr-HR" dirty="0" smtClean="0"/>
              <a:t>8 ratova</a:t>
            </a:r>
          </a:p>
          <a:p>
            <a:r>
              <a:rPr lang="hr-HR" dirty="0" err="1" smtClean="0"/>
              <a:t>I.križarski</a:t>
            </a:r>
            <a:r>
              <a:rPr lang="hr-HR" dirty="0" smtClean="0"/>
              <a:t> rat – privremeno oslobođen Jeruzalem</a:t>
            </a:r>
          </a:p>
          <a:p>
            <a:r>
              <a:rPr lang="hr-HR" dirty="0" smtClean="0"/>
              <a:t>IV. Križarski rat – križari za Mlečane osvojili Zadar i Carigrad</a:t>
            </a:r>
          </a:p>
          <a:p>
            <a:pPr marL="109728" indent="0">
              <a:buNone/>
            </a:pPr>
            <a:r>
              <a:rPr lang="hr-HR" dirty="0"/>
              <a:t> </a:t>
            </a:r>
            <a:r>
              <a:rPr lang="hr-HR" dirty="0" smtClean="0"/>
              <a:t> - LATINSKO CARSTVO – oslabljen Bizant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TIJEK KRIŽARSKIH RATOVA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171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996082"/>
              </p:ext>
            </p:extLst>
          </p:nvPr>
        </p:nvGraphicFramePr>
        <p:xfrm>
          <a:off x="467544" y="1124744"/>
          <a:ext cx="8229600" cy="518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0027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0196"/>
                      </a:srgbClr>
                    </a:solidFill>
                  </a:tcPr>
                </a:tc>
              </a:tr>
              <a:tr h="4200162">
                <a:tc>
                  <a:txBody>
                    <a:bodyPr/>
                    <a:lstStyle/>
                    <a:p>
                      <a:r>
                        <a:rPr lang="hr-HR" dirty="0" smtClean="0"/>
                        <a:t>- </a:t>
                      </a:r>
                      <a:r>
                        <a:rPr lang="hr-HR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osvajajnje</a:t>
                      </a: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Zadra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slabljenje Bizantskog Carstva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pogoršanje odnosa katolika i pravoslavaca, kršćana i muslimana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mnogo žrtava na obje strane </a:t>
                      </a:r>
                      <a:endParaRPr lang="hr-H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razvoj europske trgovine s Istokom</a:t>
                      </a:r>
                      <a:r>
                        <a:rPr lang="hr-H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razvoj primorskih gradova radi trgovine i prijevoza križara (Genova, </a:t>
                      </a:r>
                      <a:r>
                        <a:rPr lang="hr-HR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Venecija..</a:t>
                      </a: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 skupocjeni proizvodi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</a:t>
                      </a:r>
                      <a:r>
                        <a:rPr lang="hr-H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namirnice (hrana)</a:t>
                      </a:r>
                      <a:endParaRPr lang="hr-HR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znanstvene spoznaje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kulturni razvoj Europe u doticaju s arapskom kulturom</a:t>
                      </a:r>
                      <a:endParaRPr lang="hr-H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POSLJEDICE KRIŽARSKIH RATOVA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759202" y="11967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NEGATIVNE</a:t>
            </a:r>
            <a:endParaRPr lang="hr-HR" sz="2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5025574" y="11967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POZITIVNE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4775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r-HR" dirty="0"/>
              <a:t>PROUČI PZ U:98 I ODGOVORI NA PITANJA</a:t>
            </a:r>
            <a:r>
              <a:rPr lang="hr-HR" dirty="0" smtClean="0"/>
              <a:t>:</a:t>
            </a:r>
          </a:p>
          <a:p>
            <a:r>
              <a:rPr lang="hr-HR" dirty="0" smtClean="0"/>
              <a:t>Koje su zemlje bile polazišta križara?</a:t>
            </a:r>
          </a:p>
          <a:p>
            <a:r>
              <a:rPr lang="hr-HR" dirty="0" smtClean="0"/>
              <a:t>Koji su glavni pravci kretanja križarskih vojski?</a:t>
            </a:r>
          </a:p>
          <a:p>
            <a:r>
              <a:rPr lang="hr-HR" dirty="0" smtClean="0"/>
              <a:t>Koji su talijanski lučki gradovi prevozili križare u Svetu zemlju?</a:t>
            </a:r>
          </a:p>
          <a:p>
            <a:pPr marL="109728" indent="0">
              <a:buNone/>
            </a:pPr>
            <a:endParaRPr lang="hr-HR" dirty="0"/>
          </a:p>
          <a:p>
            <a:pPr marL="109728" indent="0">
              <a:buNone/>
            </a:pPr>
            <a:r>
              <a:rPr lang="hr-HR" dirty="0" smtClean="0"/>
              <a:t>NACRTAJ LENTU VREMENA NA KOJOJ ĆEŠ PRIKAZATI TIJEK KRIŽARSKIH RATOVA:</a:t>
            </a:r>
          </a:p>
          <a:p>
            <a:pPr>
              <a:buFontTx/>
              <a:buChar char="-"/>
            </a:pPr>
            <a:r>
              <a:rPr lang="hr-HR" dirty="0" smtClean="0"/>
              <a:t>Sabor u </a:t>
            </a:r>
            <a:r>
              <a:rPr lang="hr-HR" dirty="0" err="1" smtClean="0"/>
              <a:t>Clermontu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d kada do kada su trajali</a:t>
            </a:r>
          </a:p>
          <a:p>
            <a:pPr>
              <a:buFontTx/>
              <a:buChar char="-"/>
            </a:pPr>
            <a:r>
              <a:rPr lang="hr-HR" dirty="0" smtClean="0"/>
              <a:t>Prvi križarski rat</a:t>
            </a:r>
          </a:p>
          <a:p>
            <a:pPr>
              <a:buFontTx/>
              <a:buChar char="-"/>
            </a:pPr>
            <a:r>
              <a:rPr lang="hr-HR" dirty="0" smtClean="0"/>
              <a:t>Četvrti križarski rat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210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286</Words>
  <Application>Microsoft Office PowerPoint</Application>
  <PresentationFormat>Prikaz na zaslonu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Gomilanje</vt:lpstr>
      <vt:lpstr>RAZMISLI:</vt:lpstr>
      <vt:lpstr>PowerPointova prezentacija</vt:lpstr>
      <vt:lpstr>KRIŽARSKI RATOVI</vt:lpstr>
      <vt:lpstr>PowerPointova prezentacija</vt:lpstr>
      <vt:lpstr>PowerPointova prezentacija</vt:lpstr>
      <vt:lpstr>TIJEK KRIŽARSKIH RATOVA</vt:lpstr>
      <vt:lpstr>POSLJEDICE KRIŽARSKIH RATOVA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KRIŽARSKI RATOVI</dc:title>
  <dc:creator>Koraljka</dc:creator>
  <cp:lastModifiedBy>Koraljka</cp:lastModifiedBy>
  <cp:revision>13</cp:revision>
  <dcterms:created xsi:type="dcterms:W3CDTF">2020-10-27T21:28:26Z</dcterms:created>
  <dcterms:modified xsi:type="dcterms:W3CDTF">2020-10-30T04:32:46Z</dcterms:modified>
</cp:coreProperties>
</file>